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1"/>
  </p:sldMasterIdLst>
  <p:notesMasterIdLst>
    <p:notesMasterId r:id="rId6"/>
  </p:notesMasterIdLst>
  <p:handoutMasterIdLst>
    <p:handoutMasterId r:id="rId7"/>
  </p:handoutMasterIdLst>
  <p:sldIdLst>
    <p:sldId id="1600" r:id="rId2"/>
    <p:sldId id="1619" r:id="rId3"/>
    <p:sldId id="1622" r:id="rId4"/>
    <p:sldId id="1607" r:id="rId5"/>
  </p:sldIdLst>
  <p:sldSz cx="9144000" cy="5143500" type="screen16x9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aella Hercinger" initials="" lastIdx="21" clrIdx="0"/>
  <p:cmAuthor id="1" name="D'Aleo, Alana J" initials="AJD" lastIdx="1" clrIdx="1">
    <p:extLst>
      <p:ext uri="{19B8F6BF-5375-455C-9EA6-DF929625EA0E}">
        <p15:presenceInfo xmlns:p15="http://schemas.microsoft.com/office/powerpoint/2012/main" userId="D'Aleo, Alana J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EDBB51"/>
    <a:srgbClr val="EAC066"/>
    <a:srgbClr val="1F8BCA"/>
    <a:srgbClr val="081B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4" autoAdjust="0"/>
    <p:restoredTop sz="95602" autoAdjust="0"/>
  </p:normalViewPr>
  <p:slideViewPr>
    <p:cSldViewPr>
      <p:cViewPr varScale="1">
        <p:scale>
          <a:sx n="90" d="100"/>
          <a:sy n="90" d="100"/>
        </p:scale>
        <p:origin x="72" y="53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82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/>
          <a:lstStyle>
            <a:lvl1pPr algn="r">
              <a:defRPr sz="1300"/>
            </a:lvl1pPr>
          </a:lstStyle>
          <a:p>
            <a:fld id="{094FF294-F572-D84A-9EC8-3AB3564AF41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5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 anchor="b"/>
          <a:lstStyle>
            <a:lvl1pPr algn="r">
              <a:defRPr sz="1300"/>
            </a:lvl1pPr>
          </a:lstStyle>
          <a:p>
            <a:fld id="{5BF4B6F5-6599-C14E-8C89-C56CC92F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87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/>
          <a:lstStyle>
            <a:lvl1pPr algn="r">
              <a:defRPr sz="1300"/>
            </a:lvl1pPr>
          </a:lstStyle>
          <a:p>
            <a:fld id="{994E8230-B0BD-C541-A69C-C9F90F36FBAB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2388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8" tIns="48325" rIns="96648" bIns="483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48" tIns="48325" rIns="96648" bIns="483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 anchor="b"/>
          <a:lstStyle>
            <a:lvl1pPr algn="r">
              <a:defRPr sz="1300"/>
            </a:lvl1pPr>
          </a:lstStyle>
          <a:p>
            <a:fld id="{1243F53A-2496-3B47-B1E7-0289C468B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689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aR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F25E7A0-8C38-4147-A8E6-F608765DD236}"/>
              </a:ext>
            </a:extLst>
          </p:cNvPr>
          <p:cNvSpPr/>
          <p:nvPr/>
        </p:nvSpPr>
        <p:spPr>
          <a:xfrm>
            <a:off x="13716" y="285751"/>
            <a:ext cx="9116568" cy="185740"/>
          </a:xfrm>
          <a:prstGeom prst="rect">
            <a:avLst/>
          </a:prstGeom>
          <a:solidFill>
            <a:srgbClr val="30A8D9"/>
          </a:solidFill>
          <a:ln w="31750"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B82F1B2-CD65-43DD-90EA-5EBA97798721}"/>
              </a:ext>
            </a:extLst>
          </p:cNvPr>
          <p:cNvSpPr/>
          <p:nvPr/>
        </p:nvSpPr>
        <p:spPr>
          <a:xfrm>
            <a:off x="9144" y="361951"/>
            <a:ext cx="9125712" cy="4086942"/>
          </a:xfrm>
          <a:prstGeom prst="rect">
            <a:avLst/>
          </a:prstGeom>
          <a:ln cap="sq">
            <a:solidFill>
              <a:srgbClr val="0020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28701"/>
            <a:ext cx="7848600" cy="1445419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540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62890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CFF6BAF-0DB7-4C34-A815-D0C26EB5A3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2"/>
          <a:stretch/>
        </p:blipFill>
        <p:spPr>
          <a:xfrm>
            <a:off x="7391400" y="4476750"/>
            <a:ext cx="1604842" cy="71913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5D88C4-6F06-40BD-B9AA-1302A806A17E}"/>
              </a:ext>
            </a:extLst>
          </p:cNvPr>
          <p:cNvCxnSpPr>
            <a:cxnSpLocks/>
          </p:cNvCxnSpPr>
          <p:nvPr userDrawn="1"/>
        </p:nvCxnSpPr>
        <p:spPr>
          <a:xfrm>
            <a:off x="685800" y="2521276"/>
            <a:ext cx="7848600" cy="0"/>
          </a:xfrm>
          <a:prstGeom prst="line">
            <a:avLst/>
          </a:prstGeom>
          <a:ln w="5715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40590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7838"/>
            <a:ext cx="8229600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8CBAB1-B84A-459D-A454-74D0FC7D81C3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889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4400550"/>
          </a:xfrm>
          <a:prstGeom prst="rect">
            <a:avLst/>
          </a:prstGeo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4400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E9839E-2562-4C70-8005-74F6DA5945D3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76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9100"/>
            <a:ext cx="8229600" cy="742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18413D-DD9B-4D55-BF1E-D14D8D612786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7CEAD3-F1EF-4E87-814C-DD89E2679E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03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F6B135A-B6F7-4729-A266-A1D9C1CF424B}"/>
              </a:ext>
            </a:extLst>
          </p:cNvPr>
          <p:cNvSpPr/>
          <p:nvPr userDrawn="1"/>
        </p:nvSpPr>
        <p:spPr>
          <a:xfrm>
            <a:off x="13716" y="285751"/>
            <a:ext cx="9116568" cy="185740"/>
          </a:xfrm>
          <a:prstGeom prst="rect">
            <a:avLst/>
          </a:prstGeom>
          <a:solidFill>
            <a:srgbClr val="30A8D9"/>
          </a:solidFill>
          <a:ln w="31750"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231692-C8F7-44B5-8D7F-EE822CB81B12}"/>
              </a:ext>
            </a:extLst>
          </p:cNvPr>
          <p:cNvSpPr/>
          <p:nvPr userDrawn="1"/>
        </p:nvSpPr>
        <p:spPr>
          <a:xfrm>
            <a:off x="9144" y="361951"/>
            <a:ext cx="9125712" cy="4086942"/>
          </a:xfrm>
          <a:prstGeom prst="rect">
            <a:avLst/>
          </a:prstGeom>
          <a:ln cap="sq">
            <a:solidFill>
              <a:srgbClr val="0020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11C0EEB-0066-426D-81DE-460BD51F1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2571750"/>
            <a:ext cx="7848600" cy="1445419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5400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66EEB7E-B1F1-483B-B6D1-1532ABF6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2"/>
          <a:stretch/>
        </p:blipFill>
        <p:spPr>
          <a:xfrm>
            <a:off x="7391400" y="4476750"/>
            <a:ext cx="1604842" cy="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541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4010"/>
            <a:ext cx="8229600" cy="742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55014"/>
            <a:ext cx="4038600" cy="35387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5014"/>
            <a:ext cx="4038600" cy="35387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E7208-69AE-4C0A-8C0C-32CF977902DA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2046CC-2415-4EF3-A349-E40062B404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614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1234"/>
            <a:ext cx="8229600" cy="742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57301"/>
            <a:ext cx="393192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393192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257301"/>
            <a:ext cx="393192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1828800"/>
            <a:ext cx="393192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806462" y="3034268"/>
            <a:ext cx="353187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D99E4431-16A3-439F-9C2E-ACB3AD400C80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562FB5-C70B-4F40-8BF6-D7DA7BA354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615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819" y="361950"/>
            <a:ext cx="8229600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3A7A87-1E20-4D77-95EA-27CD72FD71A3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1AE056-B44F-4382-8B18-392E7A6F5D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11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9E1404-5E1D-4407-8DF3-4EEBBD9B71CC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A460E6-569B-4E2D-8DDA-B36FA8BDAC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4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060"/>
            <a:ext cx="2139696" cy="94640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594060"/>
            <a:ext cx="5715000" cy="41833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597916"/>
            <a:ext cx="2139696" cy="31827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684114" y="2684956"/>
            <a:ext cx="418338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F176A42-2879-44A8-A857-A3D3E9E77364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7F11E7-7C3D-4858-B661-CCCDDFD4AF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400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60"/>
            <a:ext cx="2142680" cy="9486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628651"/>
            <a:ext cx="5904390" cy="4125342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2139696" cy="3182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30D7D7-1CB7-4B8A-B31C-8B5F3D20C2C7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8FC2A4-7C5E-4946-8D5A-EE99A6125D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92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5590"/>
            <a:ext cx="91440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274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24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3C0B6-2FCF-4A05-ABBC-3D9BEBA9F6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UCSF EaRTH CENTER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F67B3-E746-4BF3-B168-52D1A42D14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Speaker Name(s)</a:t>
            </a:r>
          </a:p>
          <a:p>
            <a:r>
              <a:rPr lang="en-US" dirty="0"/>
              <a:t>Talk venue name</a:t>
            </a:r>
          </a:p>
          <a:p>
            <a:r>
              <a:rPr lang="en-US"/>
              <a:t>Full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558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9EDB-11C2-447B-9F0A-9F1677747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5DE9D-558E-425E-AE02-744436077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84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48046-B5F9-42B3-B931-ECDF5964D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44B2E-0922-47D6-95DF-9A7851C40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67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1104900" y="1276350"/>
            <a:ext cx="6934200" cy="1295400"/>
          </a:xfrm>
        </p:spPr>
        <p:txBody>
          <a:bodyPr>
            <a:normAutofit fontScale="85000" lnSpcReduction="20000"/>
          </a:bodyPr>
          <a:lstStyle/>
          <a:p>
            <a:pPr algn="ctr">
              <a:spcBef>
                <a:spcPts val="0"/>
              </a:spcBef>
            </a:pPr>
            <a:r>
              <a:rPr lang="en-US" sz="3600" dirty="0">
                <a:latin typeface="Avenir"/>
                <a:cs typeface="Avenir"/>
              </a:rPr>
              <a:t>For more information</a:t>
            </a:r>
          </a:p>
          <a:p>
            <a:pPr algn="ctr">
              <a:spcBef>
                <a:spcPts val="0"/>
              </a:spcBef>
            </a:pPr>
            <a:r>
              <a:rPr lang="en-US" sz="3600" dirty="0"/>
              <a:t>earth.ucsf.edu</a:t>
            </a:r>
          </a:p>
          <a:p>
            <a:pPr algn="ctr">
              <a:spcBef>
                <a:spcPts val="0"/>
              </a:spcBef>
            </a:pPr>
            <a:endParaRPr lang="en-US" dirty="0"/>
          </a:p>
          <a:p>
            <a:pPr algn="ctr">
              <a:spcBef>
                <a:spcPts val="0"/>
              </a:spcBef>
            </a:pPr>
            <a:r>
              <a:rPr lang="en-US" sz="1800" dirty="0"/>
              <a:t>Follow us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6FF9994-B8F8-4FD8-BE77-CF668CCFD301}"/>
              </a:ext>
            </a:extLst>
          </p:cNvPr>
          <p:cNvGrpSpPr/>
          <p:nvPr/>
        </p:nvGrpSpPr>
        <p:grpSpPr>
          <a:xfrm>
            <a:off x="2656512" y="2571750"/>
            <a:ext cx="3830976" cy="457200"/>
            <a:chOff x="914400" y="3406811"/>
            <a:chExt cx="3830976" cy="45720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1269E16-197E-4609-B853-E7EFAC8F7270}"/>
                </a:ext>
              </a:extLst>
            </p:cNvPr>
            <p:cNvGrpSpPr/>
            <p:nvPr/>
          </p:nvGrpSpPr>
          <p:grpSpPr>
            <a:xfrm>
              <a:off x="914400" y="3406811"/>
              <a:ext cx="2042717" cy="457200"/>
              <a:chOff x="914400" y="3406811"/>
              <a:chExt cx="2042717" cy="457200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A51173A-1059-4FB8-BCA1-1EDEDBB304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50" t="22226" r="16697" b="22480"/>
              <a:stretch/>
            </p:blipFill>
            <p:spPr>
              <a:xfrm>
                <a:off x="914400" y="3406811"/>
                <a:ext cx="541204" cy="4572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B2D39AE-F39B-481D-8F5D-635B2A1F475D}"/>
                  </a:ext>
                </a:extLst>
              </p:cNvPr>
              <p:cNvSpPr txBox="1"/>
              <p:nvPr/>
            </p:nvSpPr>
            <p:spPr>
              <a:xfrm>
                <a:off x="1369503" y="3450745"/>
                <a:ext cx="15876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@UCSF_EaRTH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EB2F58B-EE1A-43BE-BCD4-5DC76ABCB94B}"/>
                </a:ext>
              </a:extLst>
            </p:cNvPr>
            <p:cNvGrpSpPr/>
            <p:nvPr/>
          </p:nvGrpSpPr>
          <p:grpSpPr>
            <a:xfrm>
              <a:off x="3048000" y="3406811"/>
              <a:ext cx="1697376" cy="457200"/>
              <a:chOff x="3352800" y="3591477"/>
              <a:chExt cx="1697376" cy="45720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293A4D5-0F7E-4836-A0FA-CD5844C754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52800" y="3591477"/>
                <a:ext cx="455103" cy="4572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96FCF3-C446-41D4-87C7-98593E4DFAB4}"/>
                  </a:ext>
                </a:extLst>
              </p:cNvPr>
              <p:cNvSpPr txBox="1"/>
              <p:nvPr/>
            </p:nvSpPr>
            <p:spPr>
              <a:xfrm>
                <a:off x="3748794" y="3635411"/>
                <a:ext cx="13013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UCSF.EaRTH</a:t>
                </a:r>
                <a:endParaRPr lang="en-US" dirty="0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467B584-3DE8-46B0-907D-01434EA9FB1B}"/>
              </a:ext>
            </a:extLst>
          </p:cNvPr>
          <p:cNvSpPr txBox="1"/>
          <p:nvPr/>
        </p:nvSpPr>
        <p:spPr>
          <a:xfrm>
            <a:off x="235428" y="3489960"/>
            <a:ext cx="8673144" cy="430887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sz="2200" dirty="0"/>
              <a:t>Feel free to stay on the line for a Q&amp;A session with EaRTH Core Leadership</a:t>
            </a:r>
          </a:p>
        </p:txBody>
      </p:sp>
    </p:spTree>
    <p:extLst>
      <p:ext uri="{BB962C8B-B14F-4D97-AF65-F5344CB8AC3E}">
        <p14:creationId xmlns:p14="http://schemas.microsoft.com/office/powerpoint/2010/main" val="40035793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aRTH">
  <a:themeElements>
    <a:clrScheme name="Custom 1">
      <a:dk1>
        <a:srgbClr val="000000"/>
      </a:dk1>
      <a:lt1>
        <a:sysClr val="window" lastClr="FFFFFF"/>
      </a:lt1>
      <a:dk2>
        <a:srgbClr val="5E5E5E"/>
      </a:dk2>
      <a:lt2>
        <a:srgbClr val="FFFFFF"/>
      </a:lt2>
      <a:accent1>
        <a:srgbClr val="002060"/>
      </a:accent1>
      <a:accent2>
        <a:srgbClr val="92D050"/>
      </a:accent2>
      <a:accent3>
        <a:srgbClr val="92D050"/>
      </a:accent3>
      <a:accent4>
        <a:srgbClr val="838383"/>
      </a:accent4>
      <a:accent5>
        <a:srgbClr val="00B0F0"/>
      </a:accent5>
      <a:accent6>
        <a:srgbClr val="92D050"/>
      </a:accent6>
      <a:hlink>
        <a:srgbClr val="00B0F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aRTH" id="{ABD4C0C4-F038-461E-A0BE-C3EBE843AA9C}" vid="{FB2FABE5-B09E-482A-A3BE-5FD73C4D79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47</Words>
  <Application>Microsoft Office PowerPoint</Application>
  <PresentationFormat>On-screen Show (16:9)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Avenir</vt:lpstr>
      <vt:lpstr>Calibri</vt:lpstr>
      <vt:lpstr>EaRTH</vt:lpstr>
      <vt:lpstr>UCSF EaRTH CENTER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Morning!</dc:title>
  <dc:creator>Woodruff, Tracey</dc:creator>
  <cp:lastModifiedBy>Sausser, Anne</cp:lastModifiedBy>
  <cp:revision>27</cp:revision>
  <dcterms:created xsi:type="dcterms:W3CDTF">2020-09-14T00:39:32Z</dcterms:created>
  <dcterms:modified xsi:type="dcterms:W3CDTF">2026-08-13T19:16:05Z</dcterms:modified>
</cp:coreProperties>
</file>